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Lst>
  <p:sldSz cx="18288000" cy="10287000"/>
  <p:notesSz cx="6858000" cy="9144000"/>
  <p:embeddedFontLst>
    <p:embeddedFont>
      <p:font typeface="Muli" panose="020B0604020202020204" charset="0"/>
      <p:regular r:id="rId8"/>
    </p:embeddedFont>
    <p:embeddedFont>
      <p:font typeface="Muli Bold" panose="020B0604020202020204" charset="0"/>
      <p:regular r:id="rId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9" d="100"/>
          <a:sy n="59" d="100"/>
        </p:scale>
        <p:origin x="42"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2.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_rels/slide6.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grpSp>
        <p:nvGrpSpPr>
          <p:cNvPr id="3" name="Group 3"/>
          <p:cNvGrpSpPr/>
          <p:nvPr/>
        </p:nvGrpSpPr>
        <p:grpSpPr>
          <a:xfrm rot="-7543497">
            <a:off x="11711706" y="-4405709"/>
            <a:ext cx="5345052" cy="21772153"/>
            <a:chOff x="0" y="0"/>
            <a:chExt cx="812800" cy="3310802"/>
          </a:xfrm>
        </p:grpSpPr>
        <p:sp>
          <p:nvSpPr>
            <p:cNvPr id="4" name="Freeform 4"/>
            <p:cNvSpPr/>
            <p:nvPr/>
          </p:nvSpPr>
          <p:spPr>
            <a:xfrm>
              <a:off x="0" y="0"/>
              <a:ext cx="812800" cy="3310801"/>
            </a:xfrm>
            <a:custGeom>
              <a:avLst/>
              <a:gdLst/>
              <a:ahLst/>
              <a:cxnLst/>
              <a:rect l="l" t="t" r="r" b="b"/>
              <a:pathLst>
                <a:path w="812800" h="3310801">
                  <a:moveTo>
                    <a:pt x="406400" y="3310801"/>
                  </a:moveTo>
                  <a:lnTo>
                    <a:pt x="812800" y="0"/>
                  </a:lnTo>
                  <a:lnTo>
                    <a:pt x="0" y="0"/>
                  </a:lnTo>
                  <a:lnTo>
                    <a:pt x="406400" y="3310801"/>
                  </a:lnTo>
                  <a:close/>
                </a:path>
              </a:pathLst>
            </a:custGeom>
            <a:solidFill>
              <a:srgbClr val="FFFFFF">
                <a:alpha val="29804"/>
              </a:srgbClr>
            </a:solidFill>
          </p:spPr>
          <p:txBody>
            <a:bodyPr/>
            <a:lstStyle/>
            <a:p>
              <a:endParaRPr lang="en-GB"/>
            </a:p>
          </p:txBody>
        </p:sp>
        <p:sp>
          <p:nvSpPr>
            <p:cNvPr id="5" name="TextBox 5"/>
            <p:cNvSpPr txBox="1"/>
            <p:nvPr/>
          </p:nvSpPr>
          <p:spPr>
            <a:xfrm>
              <a:off x="127000" y="188861"/>
              <a:ext cx="558800" cy="1584783"/>
            </a:xfrm>
            <a:prstGeom prst="rect">
              <a:avLst/>
            </a:prstGeom>
          </p:spPr>
          <p:txBody>
            <a:bodyPr lIns="50800" tIns="50800" rIns="50800" bIns="50800" rtlCol="0" anchor="ctr"/>
            <a:lstStyle/>
            <a:p>
              <a:pPr algn="ctr">
                <a:lnSpc>
                  <a:spcPts val="2659"/>
                </a:lnSpc>
              </a:pPr>
              <a:endParaRPr/>
            </a:p>
          </p:txBody>
        </p:sp>
      </p:grpSp>
      <p:sp>
        <p:nvSpPr>
          <p:cNvPr id="6" name="Freeform 6"/>
          <p:cNvSpPr/>
          <p:nvPr/>
        </p:nvSpPr>
        <p:spPr>
          <a:xfrm>
            <a:off x="12832755" y="61316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7" name="Freeform 7"/>
          <p:cNvSpPr/>
          <p:nvPr/>
        </p:nvSpPr>
        <p:spPr>
          <a:xfrm>
            <a:off x="12832755" y="-174239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8" name="Freeform 8"/>
          <p:cNvSpPr/>
          <p:nvPr/>
        </p:nvSpPr>
        <p:spPr>
          <a:xfrm>
            <a:off x="15660496" y="958522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9" name="Freeform 9"/>
          <p:cNvSpPr/>
          <p:nvPr/>
        </p:nvSpPr>
        <p:spPr>
          <a:xfrm rot="218997">
            <a:off x="15686588" y="2169307"/>
            <a:ext cx="2167735" cy="888771"/>
          </a:xfrm>
          <a:custGeom>
            <a:avLst/>
            <a:gdLst/>
            <a:ahLst/>
            <a:cxnLst/>
            <a:rect l="l" t="t" r="r" b="b"/>
            <a:pathLst>
              <a:path w="2167735" h="888771">
                <a:moveTo>
                  <a:pt x="0" y="0"/>
                </a:moveTo>
                <a:lnTo>
                  <a:pt x="2167735" y="0"/>
                </a:lnTo>
                <a:lnTo>
                  <a:pt x="2167735" y="888771"/>
                </a:lnTo>
                <a:lnTo>
                  <a:pt x="0" y="8887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10" name="Freeform 10"/>
          <p:cNvSpPr/>
          <p:nvPr/>
        </p:nvSpPr>
        <p:spPr>
          <a:xfrm>
            <a:off x="7972173" y="6236275"/>
            <a:ext cx="2343655" cy="960898"/>
          </a:xfrm>
          <a:custGeom>
            <a:avLst/>
            <a:gdLst/>
            <a:ahLst/>
            <a:cxnLst/>
            <a:rect l="l" t="t" r="r" b="b"/>
            <a:pathLst>
              <a:path w="2343655" h="960898">
                <a:moveTo>
                  <a:pt x="0" y="0"/>
                </a:moveTo>
                <a:lnTo>
                  <a:pt x="2343654" y="0"/>
                </a:lnTo>
                <a:lnTo>
                  <a:pt x="2343654" y="960898"/>
                </a:lnTo>
                <a:lnTo>
                  <a:pt x="0" y="96089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1" name="Group 11"/>
          <p:cNvGrpSpPr/>
          <p:nvPr/>
        </p:nvGrpSpPr>
        <p:grpSpPr>
          <a:xfrm>
            <a:off x="11248404" y="3602427"/>
            <a:ext cx="5755881" cy="57558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E6E6"/>
            </a:solidFill>
          </p:spPr>
          <p:txBody>
            <a:bodyPr/>
            <a:lstStyle/>
            <a:p>
              <a:endParaRPr lang="en-GB"/>
            </a:p>
          </p:txBody>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2007843" y="4577027"/>
            <a:ext cx="4237004" cy="4014561"/>
          </a:xfrm>
          <a:custGeom>
            <a:avLst/>
            <a:gdLst/>
            <a:ahLst/>
            <a:cxnLst/>
            <a:rect l="l" t="t" r="r" b="b"/>
            <a:pathLst>
              <a:path w="4237004" h="4014561">
                <a:moveTo>
                  <a:pt x="0" y="0"/>
                </a:moveTo>
                <a:lnTo>
                  <a:pt x="4237004" y="0"/>
                </a:lnTo>
                <a:lnTo>
                  <a:pt x="4237004" y="4014561"/>
                </a:lnTo>
                <a:lnTo>
                  <a:pt x="0" y="4014561"/>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5" name="TextBox 15"/>
          <p:cNvSpPr txBox="1"/>
          <p:nvPr/>
        </p:nvSpPr>
        <p:spPr>
          <a:xfrm>
            <a:off x="1028700" y="1104900"/>
            <a:ext cx="10826182" cy="2957076"/>
          </a:xfrm>
          <a:prstGeom prst="rect">
            <a:avLst/>
          </a:prstGeom>
        </p:spPr>
        <p:txBody>
          <a:bodyPr lIns="0" tIns="0" rIns="0" bIns="0" rtlCol="0" anchor="t">
            <a:spAutoFit/>
          </a:bodyPr>
          <a:lstStyle/>
          <a:p>
            <a:pPr algn="l">
              <a:lnSpc>
                <a:spcPts val="7799"/>
              </a:lnSpc>
            </a:pPr>
            <a:r>
              <a:rPr lang="en-US" sz="7090" b="1" spc="-70">
                <a:solidFill>
                  <a:srgbClr val="EF9246"/>
                </a:solidFill>
                <a:latin typeface="Muli Bold"/>
                <a:ea typeface="Muli Bold"/>
                <a:cs typeface="Muli Bold"/>
                <a:sym typeface="Muli Bold"/>
              </a:rPr>
              <a:t>Chapter 5: Content That Pulls Traffic Instantly </a:t>
            </a:r>
          </a:p>
          <a:p>
            <a:pPr algn="l">
              <a:lnSpc>
                <a:spcPts val="7799"/>
              </a:lnSpc>
            </a:pPr>
            <a:endParaRPr lang="en-US" sz="7090" b="1" spc="-70">
              <a:solidFill>
                <a:srgbClr val="EF9246"/>
              </a:solidFill>
              <a:latin typeface="Muli Bold"/>
              <a:ea typeface="Muli Bold"/>
              <a:cs typeface="Muli Bold"/>
              <a:sym typeface="Muli 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1547448"/>
            <a:ext cx="15939356" cy="69202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Content is what makes people stop, pay attention, and take action. The good news is you don’t need long, complicated posts or polished videos. Simple, snackable content can pull traffic instantly when created the right way.</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Start With a Strong Hook</a:t>
            </a:r>
          </a:p>
          <a:p>
            <a:pPr algn="l">
              <a:lnSpc>
                <a:spcPts val="3919"/>
              </a:lnSpc>
            </a:pPr>
            <a:r>
              <a:rPr lang="en-US" sz="2799" dirty="0">
                <a:solidFill>
                  <a:srgbClr val="FFFFFF"/>
                </a:solidFill>
                <a:latin typeface="Muli"/>
                <a:ea typeface="Muli"/>
                <a:cs typeface="Muli"/>
                <a:sym typeface="Muli"/>
              </a:rPr>
              <a:t>The hook is the first thing people see — the opening line, the first few seconds of video, or the headline. If it doesn’t grab attention, the rest won’t matter. Great hooks spark curiosity or promise value.</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Examples:</a:t>
            </a:r>
          </a:p>
          <a:p>
            <a:pPr marL="604519" lvl="1" indent="-302260" algn="l">
              <a:lnSpc>
                <a:spcPts val="3919"/>
              </a:lnSpc>
              <a:buFont typeface="Arial"/>
              <a:buChar char="•"/>
            </a:pPr>
            <a:r>
              <a:rPr lang="en-US" sz="2799" dirty="0">
                <a:solidFill>
                  <a:srgbClr val="FFFFFF"/>
                </a:solidFill>
                <a:latin typeface="Muli"/>
                <a:ea typeface="Muli"/>
                <a:cs typeface="Muli"/>
                <a:sym typeface="Muli"/>
              </a:rPr>
              <a:t>“3 mistakes killing your sales”</a:t>
            </a:r>
          </a:p>
          <a:p>
            <a:pPr marL="604519" lvl="1" indent="-302260" algn="l">
              <a:lnSpc>
                <a:spcPts val="3919"/>
              </a:lnSpc>
              <a:buFont typeface="Arial"/>
              <a:buChar char="•"/>
            </a:pPr>
            <a:r>
              <a:rPr lang="en-US" sz="2799" dirty="0">
                <a:solidFill>
                  <a:srgbClr val="FFFFFF"/>
                </a:solidFill>
                <a:latin typeface="Muli"/>
                <a:ea typeface="Muli"/>
                <a:cs typeface="Muli"/>
                <a:sym typeface="Muli"/>
              </a:rPr>
              <a:t>“How I doubled results in 7 days”</a:t>
            </a:r>
          </a:p>
          <a:p>
            <a:pPr marL="604519" lvl="1" indent="-302260" algn="l">
              <a:lnSpc>
                <a:spcPts val="3919"/>
              </a:lnSpc>
              <a:buFont typeface="Arial"/>
              <a:buChar char="•"/>
            </a:pPr>
            <a:r>
              <a:rPr lang="en-US" sz="2799" dirty="0">
                <a:solidFill>
                  <a:srgbClr val="FFFFFF"/>
                </a:solidFill>
                <a:latin typeface="Muli"/>
                <a:ea typeface="Muli"/>
                <a:cs typeface="Muli"/>
                <a:sym typeface="Muli"/>
              </a:rPr>
              <a:t>“Stop wasting money on ads until you try this”</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animEffect transition="in" filter="fade">
                                      <p:cBhvr>
                                        <p:cTn id="22" dur="500"/>
                                        <p:tgtEl>
                                          <p:spTgt spid="7">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animEffect transition="in" filter="fade">
                                      <p:cBhvr>
                                        <p:cTn id="25" dur="500"/>
                                        <p:tgtEl>
                                          <p:spTgt spid="7">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xEl>
                                              <p:pRg st="7" end="7"/>
                                            </p:txEl>
                                          </p:spTgt>
                                        </p:tgtEl>
                                        <p:attrNameLst>
                                          <p:attrName>style.visibility</p:attrName>
                                        </p:attrNameLst>
                                      </p:cBhvr>
                                      <p:to>
                                        <p:strVal val="visible"/>
                                      </p:to>
                                    </p:set>
                                    <p:animEffect transition="in" filter="fade">
                                      <p:cBhvr>
                                        <p:cTn id="28" dur="500"/>
                                        <p:tgtEl>
                                          <p:spTgt spid="7">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animEffect transition="in" filter="fade">
                                      <p:cBhvr>
                                        <p:cTn id="31"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588492"/>
            <a:ext cx="16125715" cy="74155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Keep It Simple</a:t>
            </a:r>
          </a:p>
          <a:p>
            <a:pPr algn="l">
              <a:lnSpc>
                <a:spcPts val="3919"/>
              </a:lnSpc>
            </a:pPr>
            <a:r>
              <a:rPr lang="en-US" sz="2799" dirty="0">
                <a:solidFill>
                  <a:srgbClr val="000000"/>
                </a:solidFill>
                <a:latin typeface="Muli"/>
                <a:ea typeface="Muli"/>
                <a:cs typeface="Muli"/>
                <a:sym typeface="Muli"/>
              </a:rPr>
              <a:t>Short, focused content performs best. Aim for one clear idea per post or video. Quick tips, short how-to videos, or a mini carousel with 3–5 slides are more effective than long, drawn-out content.</a:t>
            </a:r>
          </a:p>
          <a:p>
            <a:pPr algn="l">
              <a:lnSpc>
                <a:spcPts val="3919"/>
              </a:lnSpc>
            </a:pPr>
            <a:r>
              <a:rPr lang="en-US" sz="2799" dirty="0">
                <a:solidFill>
                  <a:srgbClr val="000000"/>
                </a:solidFill>
                <a:latin typeface="Muli"/>
                <a:ea typeface="Muli"/>
                <a:cs typeface="Muli"/>
                <a:sym typeface="Muli"/>
              </a:rPr>
              <a:t>Use Micro-Stories</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Stories stick. A short story about your struggle, a client win, or a lesson learned creates connection. Example:</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 “Last year, I was struggling to get clients. Nothing worked until I switched to free traffic. Within a week, I had three new clients. Here’s how…”</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Stories pull people in and naturally lead into your lesson or call-to-action.</a:t>
            </a:r>
          </a:p>
          <a:p>
            <a:pPr algn="l">
              <a:lnSpc>
                <a:spcPts val="3919"/>
              </a:lnSpc>
            </a:pPr>
            <a:endParaRPr lang="en-US" sz="2799" dirty="0">
              <a:solidFill>
                <a:srgbClr val="000000"/>
              </a:solidFill>
              <a:latin typeface="Muli"/>
              <a:ea typeface="Muli"/>
              <a:cs typeface="Muli"/>
              <a:sym typeface="Muli"/>
            </a:endParaRPr>
          </a:p>
          <a:p>
            <a:pPr algn="l">
              <a:lnSpc>
                <a:spcPts val="3919"/>
              </a:lnSpc>
            </a:pPr>
            <a:endParaRPr lang="en-US" sz="2799" dirty="0">
              <a:solidFill>
                <a:srgbClr val="000000"/>
              </a:solidFill>
              <a:latin typeface="Muli"/>
              <a:ea typeface="Muli"/>
              <a:cs typeface="Muli"/>
              <a:sym typeface="Muli"/>
            </a:endParaRP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500"/>
                                        <p:tgtEl>
                                          <p:spTgt spid="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8" end="8"/>
                                            </p:txEl>
                                          </p:spTgt>
                                        </p:tgtEl>
                                        <p:attrNameLst>
                                          <p:attrName>style.visibility</p:attrName>
                                        </p:attrNameLst>
                                      </p:cBhvr>
                                      <p:to>
                                        <p:strVal val="visible"/>
                                      </p:to>
                                    </p:set>
                                    <p:animEffect transition="in" filter="fade">
                                      <p:cBhvr>
                                        <p:cTn id="32"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71194" y="945110"/>
            <a:ext cx="15939356" cy="84061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Always Add a Call-to-Action</a:t>
            </a:r>
          </a:p>
          <a:p>
            <a:pPr algn="l">
              <a:lnSpc>
                <a:spcPts val="3919"/>
              </a:lnSpc>
            </a:pPr>
            <a:r>
              <a:rPr lang="en-US" sz="2799" dirty="0">
                <a:solidFill>
                  <a:srgbClr val="FFFFFF"/>
                </a:solidFill>
                <a:latin typeface="Muli"/>
                <a:ea typeface="Muli"/>
                <a:cs typeface="Muli"/>
                <a:sym typeface="Muli"/>
              </a:rPr>
              <a:t>Content should direct people somewhere. Simple CTAs include:</a:t>
            </a:r>
          </a:p>
          <a:p>
            <a:pPr marL="604519" lvl="1" indent="-302260" algn="l">
              <a:lnSpc>
                <a:spcPts val="3919"/>
              </a:lnSpc>
              <a:buFont typeface="Arial"/>
              <a:buChar char="•"/>
            </a:pPr>
            <a:r>
              <a:rPr lang="en-US" sz="2799" dirty="0">
                <a:solidFill>
                  <a:srgbClr val="FFFFFF"/>
                </a:solidFill>
                <a:latin typeface="Muli"/>
                <a:ea typeface="Muli"/>
                <a:cs typeface="Muli"/>
                <a:sym typeface="Muli"/>
              </a:rPr>
              <a:t>“Follow me for more”</a:t>
            </a:r>
          </a:p>
          <a:p>
            <a:pPr marL="604519" lvl="1" indent="-302260" algn="l">
              <a:lnSpc>
                <a:spcPts val="3919"/>
              </a:lnSpc>
              <a:buFont typeface="Arial"/>
              <a:buChar char="•"/>
            </a:pPr>
            <a:r>
              <a:rPr lang="en-US" sz="2799" dirty="0">
                <a:solidFill>
                  <a:srgbClr val="FFFFFF"/>
                </a:solidFill>
                <a:latin typeface="Muli"/>
                <a:ea typeface="Muli"/>
                <a:cs typeface="Muli"/>
                <a:sym typeface="Muli"/>
              </a:rPr>
              <a:t>“Download the free guide”</a:t>
            </a:r>
          </a:p>
          <a:p>
            <a:pPr marL="604519" lvl="1" indent="-302260" algn="l">
              <a:lnSpc>
                <a:spcPts val="3919"/>
              </a:lnSpc>
              <a:buFont typeface="Arial"/>
              <a:buChar char="•"/>
            </a:pPr>
            <a:r>
              <a:rPr lang="en-US" sz="2799" dirty="0">
                <a:solidFill>
                  <a:srgbClr val="FFFFFF"/>
                </a:solidFill>
                <a:latin typeface="Muli"/>
                <a:ea typeface="Muli"/>
                <a:cs typeface="Muli"/>
                <a:sym typeface="Muli"/>
              </a:rPr>
              <a:t>“Comment if you relate”</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Without a CTA, your traffic has nowhere to go.</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Repurpose One Idea</a:t>
            </a:r>
          </a:p>
          <a:p>
            <a:pPr algn="l">
              <a:lnSpc>
                <a:spcPts val="3919"/>
              </a:lnSpc>
            </a:pPr>
            <a:r>
              <a:rPr lang="en-US" sz="2799" dirty="0">
                <a:solidFill>
                  <a:srgbClr val="FFFFFF"/>
                </a:solidFill>
                <a:latin typeface="Muli"/>
                <a:ea typeface="Muli"/>
                <a:cs typeface="Muli"/>
                <a:sym typeface="Muli"/>
              </a:rPr>
              <a:t>Don’t waste effort. Take one idea and spin it into multiple formats:</a:t>
            </a:r>
          </a:p>
          <a:p>
            <a:pPr marL="604519" lvl="1" indent="-302260" algn="l">
              <a:lnSpc>
                <a:spcPts val="3919"/>
              </a:lnSpc>
              <a:buFont typeface="Arial"/>
              <a:buChar char="•"/>
            </a:pPr>
            <a:r>
              <a:rPr lang="en-US" sz="2799" dirty="0">
                <a:solidFill>
                  <a:srgbClr val="FFFFFF"/>
                </a:solidFill>
                <a:latin typeface="Muli"/>
                <a:ea typeface="Muli"/>
                <a:cs typeface="Muli"/>
                <a:sym typeface="Muli"/>
              </a:rPr>
              <a:t>A video becomes a blog post</a:t>
            </a:r>
          </a:p>
          <a:p>
            <a:pPr marL="604519" lvl="1" indent="-302260" algn="l">
              <a:lnSpc>
                <a:spcPts val="3919"/>
              </a:lnSpc>
              <a:buFont typeface="Arial"/>
              <a:buChar char="•"/>
            </a:pPr>
            <a:r>
              <a:rPr lang="en-US" sz="2799" dirty="0">
                <a:solidFill>
                  <a:srgbClr val="FFFFFF"/>
                </a:solidFill>
                <a:latin typeface="Muli"/>
                <a:ea typeface="Muli"/>
                <a:cs typeface="Muli"/>
                <a:sym typeface="Muli"/>
              </a:rPr>
              <a:t>A blog post becomes an Instagram carousel</a:t>
            </a:r>
          </a:p>
          <a:p>
            <a:pPr marL="604519" lvl="1" indent="-302260" algn="l">
              <a:lnSpc>
                <a:spcPts val="3919"/>
              </a:lnSpc>
              <a:buFont typeface="Arial"/>
              <a:buChar char="•"/>
            </a:pPr>
            <a:r>
              <a:rPr lang="en-US" sz="2799" dirty="0">
                <a:solidFill>
                  <a:srgbClr val="FFFFFF"/>
                </a:solidFill>
                <a:latin typeface="Muli"/>
                <a:ea typeface="Muli"/>
                <a:cs typeface="Muli"/>
                <a:sym typeface="Muli"/>
              </a:rPr>
              <a:t>A quote from the content becomes a graphic</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This multiplies your reach without more work.</a:t>
            </a:r>
          </a:p>
          <a:p>
            <a:pPr algn="l">
              <a:lnSpc>
                <a:spcPts val="3919"/>
              </a:lnSpc>
            </a:pPr>
            <a:endParaRPr lang="en-US" sz="2799" dirty="0">
              <a:solidFill>
                <a:srgbClr val="FFFFFF"/>
              </a:solidFill>
              <a:latin typeface="Muli"/>
              <a:ea typeface="Muli"/>
              <a:cs typeface="Muli"/>
              <a:sym typeface="Muli"/>
            </a:endParaRP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
                                        <p:tgtEl>
                                          <p:spTgt spid="7">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fade">
                                      <p:cBhvr>
                                        <p:cTn id="18" dur="500"/>
                                        <p:tgtEl>
                                          <p:spTgt spid="7">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500"/>
                                        <p:tgtEl>
                                          <p:spTgt spid="7">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xEl>
                                              <p:pRg st="6" end="6"/>
                                            </p:txEl>
                                          </p:spTgt>
                                        </p:tgtEl>
                                        <p:attrNameLst>
                                          <p:attrName>style.visibility</p:attrName>
                                        </p:attrNameLst>
                                      </p:cBhvr>
                                      <p:to>
                                        <p:strVal val="visible"/>
                                      </p:to>
                                    </p:set>
                                    <p:animEffect transition="in" filter="fade">
                                      <p:cBhvr>
                                        <p:cTn id="26" dur="500"/>
                                        <p:tgtEl>
                                          <p:spTgt spid="7">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animEffect transition="in" filter="fade">
                                      <p:cBhvr>
                                        <p:cTn id="31" dur="500"/>
                                        <p:tgtEl>
                                          <p:spTgt spid="7">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xEl>
                                              <p:pRg st="9" end="9"/>
                                            </p:txEl>
                                          </p:spTgt>
                                        </p:tgtEl>
                                        <p:attrNameLst>
                                          <p:attrName>style.visibility</p:attrName>
                                        </p:attrNameLst>
                                      </p:cBhvr>
                                      <p:to>
                                        <p:strVal val="visible"/>
                                      </p:to>
                                    </p:set>
                                    <p:animEffect transition="in" filter="fade">
                                      <p:cBhvr>
                                        <p:cTn id="36" dur="500"/>
                                        <p:tgtEl>
                                          <p:spTgt spid="7">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xEl>
                                              <p:pRg st="10" end="10"/>
                                            </p:txEl>
                                          </p:spTgt>
                                        </p:tgtEl>
                                        <p:attrNameLst>
                                          <p:attrName>style.visibility</p:attrName>
                                        </p:attrNameLst>
                                      </p:cBhvr>
                                      <p:to>
                                        <p:strVal val="visible"/>
                                      </p:to>
                                    </p:set>
                                    <p:animEffect transition="in" filter="fade">
                                      <p:cBhvr>
                                        <p:cTn id="39" dur="500"/>
                                        <p:tgtEl>
                                          <p:spTgt spid="7">
                                            <p:txEl>
                                              <p:pRg st="10" end="1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11" end="11"/>
                                            </p:txEl>
                                          </p:spTgt>
                                        </p:tgtEl>
                                        <p:attrNameLst>
                                          <p:attrName>style.visibility</p:attrName>
                                        </p:attrNameLst>
                                      </p:cBhvr>
                                      <p:to>
                                        <p:strVal val="visible"/>
                                      </p:to>
                                    </p:set>
                                    <p:animEffect transition="in" filter="fade">
                                      <p:cBhvr>
                                        <p:cTn id="42" dur="500"/>
                                        <p:tgtEl>
                                          <p:spTgt spid="7">
                                            <p:txEl>
                                              <p:pRg st="11" end="11"/>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2" end="12"/>
                                            </p:txEl>
                                          </p:spTgt>
                                        </p:tgtEl>
                                        <p:attrNameLst>
                                          <p:attrName>style.visibility</p:attrName>
                                        </p:attrNameLst>
                                      </p:cBhvr>
                                      <p:to>
                                        <p:strVal val="visible"/>
                                      </p:to>
                                    </p:set>
                                    <p:animEffect transition="in" filter="fade">
                                      <p:cBhvr>
                                        <p:cTn id="45" dur="500"/>
                                        <p:tgtEl>
                                          <p:spTgt spid="7">
                                            <p:txEl>
                                              <p:pRg st="12" end="12"/>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7">
                                            <p:txEl>
                                              <p:pRg st="14" end="14"/>
                                            </p:txEl>
                                          </p:spTgt>
                                        </p:tgtEl>
                                        <p:attrNameLst>
                                          <p:attrName>style.visibility</p:attrName>
                                        </p:attrNameLst>
                                      </p:cBhvr>
                                      <p:to>
                                        <p:strVal val="visible"/>
                                      </p:to>
                                    </p:set>
                                    <p:animEffect transition="in" filter="fade">
                                      <p:cBhvr>
                                        <p:cTn id="50" dur="500"/>
                                        <p:tgtEl>
                                          <p:spTgt spid="7">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81142" y="1259318"/>
            <a:ext cx="16125715" cy="74155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The 3-Part Formula</a:t>
            </a:r>
          </a:p>
          <a:p>
            <a:pPr algn="l">
              <a:lnSpc>
                <a:spcPts val="3919"/>
              </a:lnSpc>
            </a:pPr>
            <a:r>
              <a:rPr lang="en-US" sz="2799" dirty="0">
                <a:solidFill>
                  <a:srgbClr val="000000"/>
                </a:solidFill>
                <a:latin typeface="Muli"/>
                <a:ea typeface="Muli"/>
                <a:cs typeface="Muli"/>
                <a:sym typeface="Muli"/>
              </a:rPr>
              <a:t>Every piece of content can follow this simple structure:</a:t>
            </a:r>
          </a:p>
          <a:p>
            <a:pPr marL="604519" lvl="1" indent="-302260" algn="l">
              <a:lnSpc>
                <a:spcPts val="3919"/>
              </a:lnSpc>
              <a:buAutoNum type="arabicPeriod"/>
            </a:pPr>
            <a:r>
              <a:rPr lang="en-US" sz="2799" dirty="0">
                <a:solidFill>
                  <a:srgbClr val="000000"/>
                </a:solidFill>
                <a:latin typeface="Muli"/>
                <a:ea typeface="Muli"/>
                <a:cs typeface="Muli"/>
                <a:sym typeface="Muli"/>
              </a:rPr>
              <a:t>Hook — grab attention</a:t>
            </a:r>
          </a:p>
          <a:p>
            <a:pPr marL="604519" lvl="1" indent="-302260" algn="l">
              <a:lnSpc>
                <a:spcPts val="3919"/>
              </a:lnSpc>
              <a:buAutoNum type="arabicPeriod"/>
            </a:pPr>
            <a:r>
              <a:rPr lang="en-US" sz="2799" dirty="0">
                <a:solidFill>
                  <a:srgbClr val="000000"/>
                </a:solidFill>
                <a:latin typeface="Muli"/>
                <a:ea typeface="Muli"/>
                <a:cs typeface="Muli"/>
                <a:sym typeface="Muli"/>
              </a:rPr>
              <a:t>Value — give a tip, lesson, or story</a:t>
            </a:r>
          </a:p>
          <a:p>
            <a:pPr marL="604519" lvl="1" indent="-302260" algn="l">
              <a:lnSpc>
                <a:spcPts val="3919"/>
              </a:lnSpc>
              <a:buAutoNum type="arabicPeriod"/>
            </a:pPr>
            <a:r>
              <a:rPr lang="en-US" sz="2799" dirty="0">
                <a:solidFill>
                  <a:srgbClr val="000000"/>
                </a:solidFill>
                <a:latin typeface="Muli"/>
                <a:ea typeface="Muli"/>
                <a:cs typeface="Muli"/>
                <a:sym typeface="Muli"/>
              </a:rPr>
              <a:t>CTA — tell them what to do next</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It’s quick, simple, and effective.</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The 60-Minute Content Sprint</a:t>
            </a:r>
          </a:p>
          <a:p>
            <a:pPr algn="l">
              <a:lnSpc>
                <a:spcPts val="3919"/>
              </a:lnSpc>
            </a:pPr>
            <a:r>
              <a:rPr lang="en-US" sz="2799" dirty="0">
                <a:solidFill>
                  <a:srgbClr val="000000"/>
                </a:solidFill>
                <a:latin typeface="Muli"/>
                <a:ea typeface="Muli"/>
                <a:cs typeface="Muli"/>
                <a:sym typeface="Muli"/>
              </a:rPr>
              <a:t>Here’s how to create powerful content in an hour:</a:t>
            </a:r>
          </a:p>
          <a:p>
            <a:pPr algn="l">
              <a:lnSpc>
                <a:spcPts val="3919"/>
              </a:lnSpc>
            </a:pPr>
            <a:endParaRPr lang="en-US" sz="2799" dirty="0">
              <a:solidFill>
                <a:srgbClr val="000000"/>
              </a:solidFill>
              <a:latin typeface="Muli"/>
              <a:ea typeface="Muli"/>
              <a:cs typeface="Muli"/>
              <a:sym typeface="Muli"/>
            </a:endParaRPr>
          </a:p>
          <a:p>
            <a:pPr marL="604519" lvl="1" indent="-302260" algn="l">
              <a:lnSpc>
                <a:spcPts val="3919"/>
              </a:lnSpc>
              <a:buFont typeface="Arial"/>
              <a:buChar char="•"/>
            </a:pPr>
            <a:r>
              <a:rPr lang="en-US" sz="2799" dirty="0">
                <a:solidFill>
                  <a:srgbClr val="000000"/>
                </a:solidFill>
                <a:latin typeface="Muli"/>
                <a:ea typeface="Muli"/>
                <a:cs typeface="Muli"/>
                <a:sym typeface="Muli"/>
              </a:rPr>
              <a:t>10 minutes brainstorming hooks</a:t>
            </a:r>
          </a:p>
          <a:p>
            <a:pPr marL="604519" lvl="1" indent="-302260" algn="l">
              <a:lnSpc>
                <a:spcPts val="3919"/>
              </a:lnSpc>
              <a:buFont typeface="Arial"/>
              <a:buChar char="•"/>
            </a:pPr>
            <a:r>
              <a:rPr lang="en-US" sz="2799" dirty="0">
                <a:solidFill>
                  <a:srgbClr val="000000"/>
                </a:solidFill>
                <a:latin typeface="Muli"/>
                <a:ea typeface="Muli"/>
                <a:cs typeface="Muli"/>
                <a:sym typeface="Muli"/>
              </a:rPr>
              <a:t>30 minutes creating 1–2 posts or videos using the 3-part formula</a:t>
            </a:r>
          </a:p>
          <a:p>
            <a:pPr marL="604519" lvl="1" indent="-302260" algn="l">
              <a:lnSpc>
                <a:spcPts val="3919"/>
              </a:lnSpc>
              <a:buFont typeface="Arial"/>
              <a:buChar char="•"/>
            </a:pPr>
            <a:r>
              <a:rPr lang="en-US" sz="2799" dirty="0">
                <a:solidFill>
                  <a:srgbClr val="000000"/>
                </a:solidFill>
                <a:latin typeface="Muli"/>
                <a:ea typeface="Muli"/>
                <a:cs typeface="Muli"/>
                <a:sym typeface="Muli"/>
              </a:rPr>
              <a:t>20 minutes repurposing those into another format</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Effect transition="in" filter="fade">
                                      <p:cBhvr>
                                        <p:cTn id="26" dur="500"/>
                                        <p:tgtEl>
                                          <p:spTgt spid="5">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Effect transition="in" filter="fade">
                                      <p:cBhvr>
                                        <p:cTn id="31" dur="500"/>
                                        <p:tgtEl>
                                          <p:spTgt spid="5">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xEl>
                                              <p:pRg st="9" end="9"/>
                                            </p:txEl>
                                          </p:spTgt>
                                        </p:tgtEl>
                                        <p:attrNameLst>
                                          <p:attrName>style.visibility</p:attrName>
                                        </p:attrNameLst>
                                      </p:cBhvr>
                                      <p:to>
                                        <p:strVal val="visible"/>
                                      </p:to>
                                    </p:set>
                                    <p:animEffect transition="in" filter="fade">
                                      <p:cBhvr>
                                        <p:cTn id="36" dur="500"/>
                                        <p:tgtEl>
                                          <p:spTgt spid="5">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11" end="11"/>
                                            </p:txEl>
                                          </p:spTgt>
                                        </p:tgtEl>
                                        <p:attrNameLst>
                                          <p:attrName>style.visibility</p:attrName>
                                        </p:attrNameLst>
                                      </p:cBhvr>
                                      <p:to>
                                        <p:strVal val="visible"/>
                                      </p:to>
                                    </p:set>
                                    <p:animEffect transition="in" filter="fade">
                                      <p:cBhvr>
                                        <p:cTn id="39" dur="500"/>
                                        <p:tgtEl>
                                          <p:spTgt spid="5">
                                            <p:txEl>
                                              <p:pRg st="11" end="11"/>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xEl>
                                              <p:pRg st="12" end="12"/>
                                            </p:txEl>
                                          </p:spTgt>
                                        </p:tgtEl>
                                        <p:attrNameLst>
                                          <p:attrName>style.visibility</p:attrName>
                                        </p:attrNameLst>
                                      </p:cBhvr>
                                      <p:to>
                                        <p:strVal val="visible"/>
                                      </p:to>
                                    </p:set>
                                    <p:animEffect transition="in" filter="fade">
                                      <p:cBhvr>
                                        <p:cTn id="42" dur="500"/>
                                        <p:tgtEl>
                                          <p:spTgt spid="5">
                                            <p:txEl>
                                              <p:pRg st="12" end="12"/>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5">
                                            <p:txEl>
                                              <p:pRg st="13" end="13"/>
                                            </p:txEl>
                                          </p:spTgt>
                                        </p:tgtEl>
                                        <p:attrNameLst>
                                          <p:attrName>style.visibility</p:attrName>
                                        </p:attrNameLst>
                                      </p:cBhvr>
                                      <p:to>
                                        <p:strVal val="visible"/>
                                      </p:to>
                                    </p:set>
                                    <p:animEffect transition="in" filter="fade">
                                      <p:cBhvr>
                                        <p:cTn id="45" dur="500"/>
                                        <p:tgtEl>
                                          <p:spTgt spid="5">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2919072"/>
            <a:ext cx="15939356" cy="39484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At the end, you’ll have multiple traffic-pulling pieces ready to go.</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Content doesn’t have to be long or complicated. With strong hooks, quick value, micro-stories, and a clear call-to-action, you can create posts that pull traffic instantly. Combine this with repurposing, and your content keeps working long after you hit publish.</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Next, we’ll look at how to leverage other people’s audiences to get traffic even faster.</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fade">
                                      <p:cBhvr>
                                        <p:cTn id="1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489</Words>
  <Application>Microsoft Office PowerPoint</Application>
  <PresentationFormat>Custom</PresentationFormat>
  <Paragraphs>54</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Muli Bold</vt:lpstr>
      <vt:lpstr>Calibri</vt:lpstr>
      <vt:lpstr>Arial</vt:lpstr>
      <vt:lpstr>Muli</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60MTM: Chapter 5</dc:title>
  <cp:lastModifiedBy>Raj Sidhu</cp:lastModifiedBy>
  <cp:revision>2</cp:revision>
  <dcterms:created xsi:type="dcterms:W3CDTF">2006-08-16T00:00:00Z</dcterms:created>
  <dcterms:modified xsi:type="dcterms:W3CDTF">2025-08-21T11:00:51Z</dcterms:modified>
  <dc:identifier>DAGwstvCt3I</dc:identifier>
</cp:coreProperties>
</file>